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9" r:id="rId3"/>
    <p:sldId id="270" r:id="rId4"/>
    <p:sldId id="264" r:id="rId5"/>
    <p:sldId id="265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A91A-F5DE-40A1-A5EA-B023A5FD7F3A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711E1-C22E-45C0-A83E-D1986EA75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A91A-F5DE-40A1-A5EA-B023A5FD7F3A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711E1-C22E-45C0-A83E-D1986EA75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A91A-F5DE-40A1-A5EA-B023A5FD7F3A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711E1-C22E-45C0-A83E-D1986EA75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A91A-F5DE-40A1-A5EA-B023A5FD7F3A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711E1-C22E-45C0-A83E-D1986EA75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A91A-F5DE-40A1-A5EA-B023A5FD7F3A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711E1-C22E-45C0-A83E-D1986EA75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A91A-F5DE-40A1-A5EA-B023A5FD7F3A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711E1-C22E-45C0-A83E-D1986EA75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A91A-F5DE-40A1-A5EA-B023A5FD7F3A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711E1-C22E-45C0-A83E-D1986EA75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A91A-F5DE-40A1-A5EA-B023A5FD7F3A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711E1-C22E-45C0-A83E-D1986EA75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A91A-F5DE-40A1-A5EA-B023A5FD7F3A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711E1-C22E-45C0-A83E-D1986EA75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A91A-F5DE-40A1-A5EA-B023A5FD7F3A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711E1-C22E-45C0-A83E-D1986EA75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A91A-F5DE-40A1-A5EA-B023A5FD7F3A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711E1-C22E-45C0-A83E-D1986EA75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AA91A-F5DE-40A1-A5EA-B023A5FD7F3A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711E1-C22E-45C0-A83E-D1986EA75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DeZoZoo</a:t>
            </a:r>
            <a:r>
              <a:rPr lang="en-US" dirty="0" smtClean="0"/>
              <a:t> Phytoplankton and </a:t>
            </a:r>
            <a:r>
              <a:rPr lang="en-US" dirty="0" err="1" smtClean="0"/>
              <a:t>Micxrozooplankton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848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Chlorophyll a profiles (complete, not shown)</a:t>
            </a:r>
          </a:p>
          <a:p>
            <a:r>
              <a:rPr lang="en-US" dirty="0" err="1" smtClean="0"/>
              <a:t>Microplankton</a:t>
            </a:r>
            <a:r>
              <a:rPr lang="en-US" dirty="0" smtClean="0"/>
              <a:t> Profiles (biomass of </a:t>
            </a:r>
            <a:r>
              <a:rPr lang="en-US" dirty="0" err="1" smtClean="0"/>
              <a:t>microphytoplankton</a:t>
            </a:r>
            <a:r>
              <a:rPr lang="en-US" dirty="0" smtClean="0"/>
              <a:t> and </a:t>
            </a:r>
            <a:r>
              <a:rPr lang="en-US" dirty="0" err="1" smtClean="0"/>
              <a:t>microzooplankton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Copepod </a:t>
            </a:r>
            <a:r>
              <a:rPr lang="en-US" i="1" dirty="0" smtClean="0"/>
              <a:t>(</a:t>
            </a:r>
            <a:r>
              <a:rPr lang="en-US" i="1" dirty="0" err="1" smtClean="0"/>
              <a:t>Acartia</a:t>
            </a:r>
            <a:r>
              <a:rPr lang="en-US" i="1" dirty="0" smtClean="0"/>
              <a:t>) </a:t>
            </a:r>
            <a:r>
              <a:rPr lang="en-US" dirty="0" smtClean="0"/>
              <a:t>grazing on phytoplankton (</a:t>
            </a:r>
            <a:r>
              <a:rPr lang="en-US" dirty="0" err="1" smtClean="0"/>
              <a:t>chl</a:t>
            </a:r>
            <a:r>
              <a:rPr lang="en-US" dirty="0" smtClean="0"/>
              <a:t> a.) and on </a:t>
            </a:r>
            <a:r>
              <a:rPr lang="en-US" dirty="0" err="1" smtClean="0"/>
              <a:t>microzooplankton</a:t>
            </a:r>
            <a:r>
              <a:rPr lang="en-US" dirty="0" smtClean="0"/>
              <a:t> (microscopy) (with Roman, Elliot, Gutierrez)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Seasonal Changes in </a:t>
            </a:r>
            <a:r>
              <a:rPr lang="en-US" sz="1600" dirty="0" err="1" smtClean="0"/>
              <a:t>Microplankton</a:t>
            </a:r>
            <a:r>
              <a:rPr lang="en-US" sz="1600" dirty="0" smtClean="0"/>
              <a:t> at North and South </a:t>
            </a:r>
            <a:r>
              <a:rPr lang="en-US" sz="1600" dirty="0" smtClean="0"/>
              <a:t>Stations, 2010</a:t>
            </a:r>
            <a:endParaRPr lang="en-US" sz="1400" dirty="0"/>
          </a:p>
        </p:txBody>
      </p:sp>
      <p:pic>
        <p:nvPicPr>
          <p:cNvPr id="6" name="Picture 2" descr="C:\Documents and Settings\Stoecker\My Documents\Hypoxia Project 2010\Phytoplankton Identification\Phytoblankton Biomass\September 2010\North\Cast 51 September 2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990600"/>
            <a:ext cx="2854325" cy="2209800"/>
          </a:xfrm>
          <a:prstGeom prst="rect">
            <a:avLst/>
          </a:prstGeom>
          <a:noFill/>
        </p:spPr>
      </p:pic>
      <p:pic>
        <p:nvPicPr>
          <p:cNvPr id="10" name="Picture 2" descr="C:\Documents and Settings\Stoecker\My Documents\Hypoxia Project 2010\Phytoplankton Identification\Phytoblankton Biomass\May 2010\North\Cast 69 May 2010 Nor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219200"/>
            <a:ext cx="2514600" cy="1946787"/>
          </a:xfrm>
          <a:prstGeom prst="rect">
            <a:avLst/>
          </a:prstGeom>
          <a:noFill/>
        </p:spPr>
      </p:pic>
      <p:pic>
        <p:nvPicPr>
          <p:cNvPr id="11" name="Picture 2" descr="C:\Documents and Settings\Stoecker\My Documents\Hypoxia Project 2010\Phytoplankton Identification\Phytoblankton Biomass\August 2010\North\Cast 69 August 2010 Nor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1219200"/>
            <a:ext cx="2362200" cy="1828800"/>
          </a:xfrm>
          <a:prstGeom prst="rect">
            <a:avLst/>
          </a:prstGeom>
          <a:noFill/>
        </p:spPr>
      </p:pic>
      <p:pic>
        <p:nvPicPr>
          <p:cNvPr id="7" name="Picture 2" descr="C:\Documents and Settings\Stoecker\My Documents\Hypoxia Project 2010\Phytoplankton Identification\Phytoblankton Biomass\May 2010\South\Cast 1 May 2010 Sout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3200400"/>
            <a:ext cx="2743200" cy="2123768"/>
          </a:xfrm>
          <a:prstGeom prst="rect">
            <a:avLst/>
          </a:prstGeom>
          <a:noFill/>
        </p:spPr>
      </p:pic>
      <p:pic>
        <p:nvPicPr>
          <p:cNvPr id="8" name="Picture 2" descr="C:\Documents and Settings\Stoecker\My Documents\Hypoxia Project 2010\Phytoplankton Identification\Phytoblankton Biomass\August 2010\South\Cast 18 August 2010 Sout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3124200"/>
            <a:ext cx="2743200" cy="2123768"/>
          </a:xfrm>
          <a:prstGeom prst="rect">
            <a:avLst/>
          </a:prstGeom>
          <a:noFill/>
        </p:spPr>
      </p:pic>
      <p:pic>
        <p:nvPicPr>
          <p:cNvPr id="9" name="Picture 2" descr="C:\Documents and Settings\Stoecker\My Documents\Hypoxia Project 2010\Phytoplankton Identification\Phytoblankton Biomass\September 2010\South\Cast 6 September 2010 South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3200400"/>
            <a:ext cx="2819400" cy="218276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52400" y="2057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North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4724400"/>
            <a:ext cx="914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South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85800" y="5334000"/>
            <a:ext cx="830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Most of the </a:t>
            </a:r>
            <a:r>
              <a:rPr lang="en-US" sz="1200" dirty="0" err="1" smtClean="0"/>
              <a:t>microplankton</a:t>
            </a:r>
            <a:r>
              <a:rPr lang="en-US" sz="1200" dirty="0" smtClean="0"/>
              <a:t> biomass can be heterotrophic </a:t>
            </a:r>
            <a:r>
              <a:rPr lang="en-US" sz="1200" dirty="0" err="1" smtClean="0"/>
              <a:t>dinoflagellates</a:t>
            </a:r>
            <a:r>
              <a:rPr lang="en-US" sz="1200" dirty="0" smtClean="0"/>
              <a:t> and </a:t>
            </a:r>
            <a:r>
              <a:rPr lang="en-US" sz="1200" dirty="0" smtClean="0"/>
              <a:t>ciliates, especially at North Station .</a:t>
            </a:r>
          </a:p>
          <a:p>
            <a:r>
              <a:rPr lang="en-US" sz="1200" dirty="0" smtClean="0"/>
              <a:t>Contribution of </a:t>
            </a:r>
            <a:r>
              <a:rPr lang="en-US" sz="1200" dirty="0" err="1" smtClean="0"/>
              <a:t>Microzooplankton</a:t>
            </a:r>
            <a:r>
              <a:rPr lang="en-US" sz="1200" dirty="0" smtClean="0"/>
              <a:t> to </a:t>
            </a:r>
            <a:r>
              <a:rPr lang="en-US" sz="1200" dirty="0" err="1" smtClean="0"/>
              <a:t>Microplankton</a:t>
            </a:r>
            <a:r>
              <a:rPr lang="en-US" sz="1200" dirty="0" smtClean="0"/>
              <a:t> biomass increases from May to Sept.</a:t>
            </a:r>
            <a:endParaRPr lang="en-US" sz="1200" dirty="0" smtClean="0"/>
          </a:p>
          <a:p>
            <a:r>
              <a:rPr lang="en-US" sz="1200" dirty="0" smtClean="0"/>
              <a:t>Hypoxia can cause a bimodal distribution of </a:t>
            </a:r>
            <a:r>
              <a:rPr lang="en-US" sz="1200" dirty="0" err="1" smtClean="0"/>
              <a:t>m</a:t>
            </a:r>
            <a:r>
              <a:rPr lang="en-US" sz="1200" dirty="0" err="1" smtClean="0"/>
              <a:t>icroplankton</a:t>
            </a:r>
            <a:r>
              <a:rPr lang="en-US" sz="1200" dirty="0" smtClean="0"/>
              <a:t> </a:t>
            </a:r>
            <a:r>
              <a:rPr lang="en-US" sz="1200" dirty="0" smtClean="0"/>
              <a:t>biomass, with much of the biomass in the hypoxic lower layers and perhaps not available to copepods.</a:t>
            </a:r>
          </a:p>
          <a:p>
            <a:r>
              <a:rPr lang="en-US" sz="1200" dirty="0" smtClean="0"/>
              <a:t>Estimates of </a:t>
            </a:r>
            <a:r>
              <a:rPr lang="en-US" sz="1200" dirty="0" err="1" smtClean="0"/>
              <a:t>microplankton</a:t>
            </a:r>
            <a:r>
              <a:rPr lang="en-US" sz="1200" dirty="0" smtClean="0"/>
              <a:t> availability to copepods as food depend on estimates of both phytoplankton and </a:t>
            </a:r>
            <a:r>
              <a:rPr lang="en-US" sz="1200" dirty="0" err="1" smtClean="0"/>
              <a:t>microzooplankton</a:t>
            </a:r>
            <a:r>
              <a:rPr lang="en-US" sz="1200" dirty="0" smtClean="0"/>
              <a:t>.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Seasonal Changes in </a:t>
            </a:r>
            <a:r>
              <a:rPr lang="en-US" sz="1600" dirty="0" err="1" smtClean="0"/>
              <a:t>Microplankton</a:t>
            </a:r>
            <a:r>
              <a:rPr lang="en-US" sz="1600" dirty="0" smtClean="0"/>
              <a:t> at North and South </a:t>
            </a:r>
            <a:r>
              <a:rPr lang="en-US" sz="1600" dirty="0" smtClean="0"/>
              <a:t>Stations, 2011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2057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North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4724400"/>
            <a:ext cx="914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South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85800" y="5334000"/>
            <a:ext cx="830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 hypoxic layers, m</a:t>
            </a:r>
            <a:r>
              <a:rPr lang="en-US" sz="1200" dirty="0" smtClean="0"/>
              <a:t>ost </a:t>
            </a:r>
            <a:r>
              <a:rPr lang="en-US" sz="1200" dirty="0" smtClean="0"/>
              <a:t>of the </a:t>
            </a:r>
            <a:r>
              <a:rPr lang="en-US" sz="1200" dirty="0" err="1" smtClean="0"/>
              <a:t>microplankton</a:t>
            </a:r>
            <a:r>
              <a:rPr lang="en-US" sz="1200" dirty="0" smtClean="0"/>
              <a:t> biomass </a:t>
            </a:r>
            <a:r>
              <a:rPr lang="en-US" sz="1200" dirty="0" smtClean="0"/>
              <a:t>in July was heterotrophic </a:t>
            </a:r>
            <a:r>
              <a:rPr lang="en-US" sz="1200" dirty="0" err="1" smtClean="0"/>
              <a:t>dinoflagellates</a:t>
            </a:r>
            <a:r>
              <a:rPr lang="en-US" sz="1200" dirty="0" smtClean="0"/>
              <a:t> </a:t>
            </a:r>
            <a:r>
              <a:rPr lang="en-US" sz="1200" dirty="0" smtClean="0"/>
              <a:t>and </a:t>
            </a:r>
            <a:r>
              <a:rPr lang="en-US" sz="1200" dirty="0" smtClean="0"/>
              <a:t>ciliates, especially at North Station .</a:t>
            </a:r>
          </a:p>
          <a:p>
            <a:r>
              <a:rPr lang="en-US" sz="1200" dirty="0" smtClean="0"/>
              <a:t>Contribution of </a:t>
            </a:r>
            <a:r>
              <a:rPr lang="en-US" sz="1200" dirty="0" err="1" smtClean="0"/>
              <a:t>Microzooplankton</a:t>
            </a:r>
            <a:r>
              <a:rPr lang="en-US" sz="1200" dirty="0" smtClean="0"/>
              <a:t> to </a:t>
            </a:r>
            <a:r>
              <a:rPr lang="en-US" sz="1200" dirty="0" err="1" smtClean="0"/>
              <a:t>Microplankton</a:t>
            </a:r>
            <a:r>
              <a:rPr lang="en-US" sz="1200" dirty="0" smtClean="0"/>
              <a:t> biomass appears to increases under hypoxic conditions. </a:t>
            </a:r>
            <a:endParaRPr lang="en-US" sz="1200" dirty="0" smtClean="0"/>
          </a:p>
          <a:p>
            <a:r>
              <a:rPr lang="en-US" sz="1200" dirty="0" smtClean="0"/>
              <a:t>In May and July, most of the biomass was in the </a:t>
            </a:r>
            <a:r>
              <a:rPr lang="en-US" sz="1200" dirty="0" err="1" smtClean="0"/>
              <a:t>oxycline</a:t>
            </a:r>
            <a:r>
              <a:rPr lang="en-US" sz="1200" dirty="0" smtClean="0"/>
              <a:t> at the north station. </a:t>
            </a:r>
          </a:p>
          <a:p>
            <a:r>
              <a:rPr lang="en-US" sz="1200" dirty="0" smtClean="0"/>
              <a:t>In </a:t>
            </a:r>
            <a:r>
              <a:rPr lang="en-US" sz="1200" dirty="0" smtClean="0"/>
              <a:t>S</a:t>
            </a:r>
            <a:r>
              <a:rPr lang="en-US" sz="1200" dirty="0" smtClean="0"/>
              <a:t>ept at North station, was the biomass of diatoms in low </a:t>
            </a:r>
            <a:r>
              <a:rPr lang="en-US" sz="1200" dirty="0" smtClean="0"/>
              <a:t>hypoxic waters due to </a:t>
            </a:r>
            <a:r>
              <a:rPr lang="en-US" sz="1200" dirty="0" err="1" smtClean="0"/>
              <a:t>siking</a:t>
            </a:r>
            <a:r>
              <a:rPr lang="en-US" sz="1200" dirty="0" smtClean="0"/>
              <a:t> of surface production? </a:t>
            </a:r>
            <a:endParaRPr lang="en-US" sz="1200" dirty="0"/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1371600" y="3657600"/>
          <a:ext cx="1655763" cy="1676400"/>
        </p:xfrm>
        <a:graphic>
          <a:graphicData uri="http://schemas.openxmlformats.org/presentationml/2006/ole">
            <p:oleObj spid="_x0000_s1028" name="SPW 11.0 Graph" r:id="rId3" imgW="5406120" imgH="5474880" progId="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1219200" y="1524000"/>
          <a:ext cx="1905000" cy="1981551"/>
        </p:xfrm>
        <a:graphic>
          <a:graphicData uri="http://schemas.openxmlformats.org/presentationml/2006/ole">
            <p:oleObj spid="_x0000_s1029" name="SPW 11.0 Graph" r:id="rId4" imgW="5406120" imgH="5622840" progId="">
              <p:embed/>
            </p:oleObj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3429000" y="1524000"/>
          <a:ext cx="1858963" cy="1898650"/>
        </p:xfrm>
        <a:graphic>
          <a:graphicData uri="http://schemas.openxmlformats.org/presentationml/2006/ole">
            <p:oleObj spid="_x0000_s1030" name="SPW 11.0 Graph" r:id="rId5" imgW="5406120" imgH="5522040" progId="">
              <p:embed/>
            </p:oleObj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5791201" y="3429000"/>
          <a:ext cx="1680024" cy="1727759"/>
        </p:xfrm>
        <a:graphic>
          <a:graphicData uri="http://schemas.openxmlformats.org/presentationml/2006/ole">
            <p:oleObj spid="_x0000_s1032" name="SPW 11.0 Graph" r:id="rId6" imgW="5406120" imgH="5560200" progId="">
              <p:embed/>
            </p:oleObj>
          </a:graphicData>
        </a:graphic>
      </p:graphicFrame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5715000" y="1528946"/>
          <a:ext cx="1752600" cy="1790516"/>
        </p:xfrm>
        <a:graphic>
          <a:graphicData uri="http://schemas.openxmlformats.org/presentationml/2006/ole">
            <p:oleObj spid="_x0000_s1033" name="SPW 11.0 Graph" r:id="rId7" imgW="5406120" imgH="5522040" progId="">
              <p:embed/>
            </p:oleObj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3429000" y="3581400"/>
          <a:ext cx="1768475" cy="1803400"/>
        </p:xfrm>
        <a:graphic>
          <a:graphicData uri="http://schemas.openxmlformats.org/presentationml/2006/ole">
            <p:oleObj spid="_x0000_s1034" name="SPW 11.0 Graph" r:id="rId8" imgW="5406120" imgH="5511600" progId="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Even in the more hypoxic year, 2012, a specialized “hypoxic” </a:t>
            </a:r>
            <a:r>
              <a:rPr lang="en-US" dirty="0" err="1" smtClean="0"/>
              <a:t>microzooplankton</a:t>
            </a:r>
            <a:r>
              <a:rPr lang="en-US" dirty="0" smtClean="0"/>
              <a:t> assemblage (such as observed in deep waters of the Baltic Sea) with relatively high biomass did not develop.</a:t>
            </a:r>
          </a:p>
          <a:p>
            <a:r>
              <a:rPr lang="en-US" dirty="0" smtClean="0"/>
              <a:t>This may be because hypoxic events are transient in the Bay and anaerobic </a:t>
            </a:r>
            <a:r>
              <a:rPr lang="en-US" dirty="0" err="1" smtClean="0"/>
              <a:t>protists</a:t>
            </a:r>
            <a:r>
              <a:rPr lang="en-US" dirty="0" smtClean="0"/>
              <a:t> tend to grow slow (GGE’s about 25% of aerobic </a:t>
            </a:r>
            <a:r>
              <a:rPr lang="en-US" dirty="0" err="1" smtClean="0"/>
              <a:t>protists</a:t>
            </a:r>
            <a:r>
              <a:rPr lang="en-US" dirty="0" smtClean="0"/>
              <a:t>). </a:t>
            </a:r>
          </a:p>
          <a:p>
            <a:r>
              <a:rPr lang="en-US" dirty="0" smtClean="0"/>
              <a:t>We often observed large </a:t>
            </a:r>
            <a:r>
              <a:rPr lang="en-US" dirty="0" err="1" smtClean="0"/>
              <a:t>dinoflagellates</a:t>
            </a:r>
            <a:r>
              <a:rPr lang="en-US" dirty="0" smtClean="0"/>
              <a:t> in bottom, hypoxic waters.  Are they tolerant of low oxygen? </a:t>
            </a:r>
            <a:r>
              <a:rPr lang="en-US" dirty="0" err="1" smtClean="0"/>
              <a:t>Sulphide</a:t>
            </a:r>
            <a:r>
              <a:rPr lang="en-US" dirty="0" smtClean="0"/>
              <a:t>? Metabolically active or resting stages? Viable or non-viable?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/>
              <a:t>Copepod grazing experiments at N and S station in surface waters, </a:t>
            </a:r>
            <a:r>
              <a:rPr lang="en-US" sz="2400" dirty="0" err="1" smtClean="0"/>
              <a:t>pycnocline</a:t>
            </a:r>
            <a:r>
              <a:rPr lang="en-US" sz="2400" dirty="0" smtClean="0"/>
              <a:t>/</a:t>
            </a:r>
            <a:r>
              <a:rPr lang="en-US" sz="2400" dirty="0" err="1" smtClean="0"/>
              <a:t>oxycline</a:t>
            </a:r>
            <a:r>
              <a:rPr lang="en-US" sz="2400" dirty="0" smtClean="0"/>
              <a:t> and bottom waters (Diane, Mike, Dave, Robert)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Grazing rates (</a:t>
            </a:r>
            <a:r>
              <a:rPr lang="en-US" sz="2000" dirty="0" err="1" smtClean="0"/>
              <a:t>clearnace</a:t>
            </a:r>
            <a:r>
              <a:rPr lang="en-US" sz="2000" dirty="0" smtClean="0"/>
              <a:t> and ingestion) based on chlorophyll very variable. Evidence for </a:t>
            </a:r>
            <a:r>
              <a:rPr lang="en-US" sz="2000" dirty="0" err="1" smtClean="0"/>
              <a:t>trophic</a:t>
            </a:r>
            <a:r>
              <a:rPr lang="en-US" sz="2000" dirty="0" smtClean="0"/>
              <a:t> cascades.  Based on chl. data, can not compare grazing at N </a:t>
            </a:r>
            <a:r>
              <a:rPr lang="en-US" sz="2000" dirty="0" err="1" smtClean="0"/>
              <a:t>vs</a:t>
            </a:r>
            <a:r>
              <a:rPr lang="en-US" sz="2000" dirty="0" smtClean="0"/>
              <a:t> S or in </a:t>
            </a:r>
            <a:r>
              <a:rPr lang="en-US" sz="2000" dirty="0" err="1" smtClean="0"/>
              <a:t>normoxic</a:t>
            </a:r>
            <a:r>
              <a:rPr lang="en-US" sz="2000" dirty="0" smtClean="0"/>
              <a:t> or </a:t>
            </a:r>
            <a:r>
              <a:rPr lang="en-US" sz="2000" dirty="0" err="1" smtClean="0"/>
              <a:t>oxic</a:t>
            </a:r>
            <a:r>
              <a:rPr lang="en-US" sz="2000" dirty="0" smtClean="0"/>
              <a:t> waters.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Microplankton</a:t>
            </a:r>
            <a:r>
              <a:rPr lang="en-US" sz="2000" dirty="0" smtClean="0"/>
              <a:t> samples still being analyzed from 2011 experiments (should be complete in Jan 2013).  Hopefully the data based on counts will allow comparison among N and S stations and </a:t>
            </a:r>
            <a:r>
              <a:rPr lang="en-US" sz="2000" dirty="0" err="1" smtClean="0"/>
              <a:t>normoxic</a:t>
            </a:r>
            <a:r>
              <a:rPr lang="en-US" sz="2000" dirty="0" smtClean="0"/>
              <a:t> vs. hypoxic layers.</a:t>
            </a:r>
          </a:p>
          <a:p>
            <a:endParaRPr lang="en-US" sz="2000" dirty="0" smtClean="0"/>
          </a:p>
          <a:p>
            <a:r>
              <a:rPr lang="en-US" sz="2000" dirty="0" smtClean="0"/>
              <a:t>Some caveats:</a:t>
            </a:r>
          </a:p>
          <a:p>
            <a:r>
              <a:rPr lang="en-US" sz="2000" dirty="0" smtClean="0"/>
              <a:t>2011 data better than 2010 data because we got better at filling bottles without changing oxygen levels. </a:t>
            </a:r>
          </a:p>
          <a:p>
            <a:r>
              <a:rPr lang="en-US" sz="2000" dirty="0" smtClean="0"/>
              <a:t>In some experiments at hypoxic stations, </a:t>
            </a:r>
            <a:r>
              <a:rPr lang="en-US" sz="2000" dirty="0" err="1" smtClean="0"/>
              <a:t>sulphide</a:t>
            </a:r>
            <a:r>
              <a:rPr lang="en-US" sz="2000" dirty="0" smtClean="0"/>
              <a:t> toxicity was probably a problem. Sampling may “drag” </a:t>
            </a:r>
            <a:r>
              <a:rPr lang="en-US" sz="2000" dirty="0" err="1" smtClean="0"/>
              <a:t>sulphidic</a:t>
            </a:r>
            <a:r>
              <a:rPr lang="en-US" sz="2000" dirty="0" smtClean="0"/>
              <a:t> water into upper hypoxic or </a:t>
            </a:r>
            <a:r>
              <a:rPr lang="en-US" sz="2000" dirty="0" err="1" smtClean="0"/>
              <a:t>normoxic</a:t>
            </a:r>
            <a:r>
              <a:rPr lang="en-US" sz="2000" dirty="0" smtClean="0"/>
              <a:t> layers.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464</Words>
  <Application>Microsoft Office PowerPoint</Application>
  <PresentationFormat>On-screen Show (4:3)</PresentationFormat>
  <Paragraphs>29</Paragraphs>
  <Slides>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SPW 11.0 Graph</vt:lpstr>
      <vt:lpstr>DeZoZoo Phytoplankton and Micxrozooplankton</vt:lpstr>
      <vt:lpstr>Seasonal Changes in Microplankton at North and South Stations, 2010</vt:lpstr>
      <vt:lpstr>Seasonal Changes in Microplankton at North and South Stations, 2011</vt:lpstr>
      <vt:lpstr>Slide 4</vt:lpstr>
      <vt:lpstr>Copepod grazing experiments at N and S station in surface waters, pycnocline/oxycline and bottom waters (Diane, Mike, Dave, Robert)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Stoecker</dc:creator>
  <cp:lastModifiedBy>stoecker</cp:lastModifiedBy>
  <cp:revision>4</cp:revision>
  <dcterms:created xsi:type="dcterms:W3CDTF">2011-02-01T15:42:28Z</dcterms:created>
  <dcterms:modified xsi:type="dcterms:W3CDTF">2012-12-06T17:42:48Z</dcterms:modified>
</cp:coreProperties>
</file>